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Canva Sans Bold" charset="1" panose="020B0803030501040103"/>
      <p:regular r:id="rId10"/>
    </p:embeddedFont>
    <p:embeddedFont>
      <p:font typeface="Canva Sans" charset="1" panose="020B0503030501040103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56861" y="104675"/>
            <a:ext cx="6088393" cy="828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6859"/>
              </a:lnSpc>
              <a:spcBef>
                <a:spcPct val="0"/>
              </a:spcBef>
            </a:pPr>
            <a:r>
              <a:rPr lang="he-IL" b="true" sz="48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rtl val="true"/>
              </a:rPr>
              <a:t>כל בחירה עושה הבדל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335283" y="951766"/>
            <a:ext cx="831249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3920"/>
              </a:lnSpc>
              <a:spcBef>
                <a:spcPct val="0"/>
              </a:spcBef>
            </a:pPr>
            <a:r>
              <a:rPr lang="he-IL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מיזם דיגיטלי מתמשך לשיפור האקלים הכיתתי בכיתות ה'–ו'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583367" y="1672268"/>
            <a:ext cx="126771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  <a:spcBef>
                <a:spcPct val="0"/>
              </a:spcBef>
            </a:pPr>
            <a:r>
              <a:rPr lang="he-IL" b="true" sz="3399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  <a:rtl val="true"/>
              </a:rPr>
              <a:t>הבעיה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03073" y="1672268"/>
            <a:ext cx="153456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759"/>
              </a:lnSpc>
              <a:spcBef>
                <a:spcPct val="0"/>
              </a:spcBef>
            </a:pPr>
            <a:r>
              <a:rPr lang="he-IL" b="true" sz="3399">
                <a:solidFill>
                  <a:srgbClr val="00BF63"/>
                </a:solidFill>
                <a:latin typeface="Canva Sans Bold"/>
                <a:ea typeface="Canva Sans Bold"/>
                <a:cs typeface="Canva Sans Bold"/>
                <a:sym typeface="Canva Sans Bold"/>
                <a:rtl val="true"/>
              </a:rPr>
              <a:t>הפתרון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566074" y="5960294"/>
            <a:ext cx="200382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200"/>
              </a:lnSpc>
              <a:spcBef>
                <a:spcPct val="0"/>
              </a:spcBef>
            </a:pPr>
            <a:r>
              <a:rPr lang="he-IL" b="true" sz="3000">
                <a:solidFill>
                  <a:srgbClr val="075A74"/>
                </a:solidFill>
                <a:latin typeface="Canva Sans Bold"/>
                <a:ea typeface="Canva Sans Bold"/>
                <a:cs typeface="Canva Sans Bold"/>
                <a:sym typeface="Canva Sans Bold"/>
                <a:rtl val="true"/>
              </a:rPr>
              <a:t>תפקיד ה-</a:t>
            </a:r>
            <a:r>
              <a:rPr lang="en-US" b="true" sz="3000">
                <a:solidFill>
                  <a:srgbClr val="075A7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50976" y="6131179"/>
            <a:ext cx="308416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4200"/>
              </a:lnSpc>
              <a:spcBef>
                <a:spcPct val="0"/>
              </a:spcBef>
            </a:pPr>
            <a:r>
              <a:rPr lang="he-IL" b="true" sz="3000">
                <a:solidFill>
                  <a:srgbClr val="075A74"/>
                </a:solidFill>
                <a:latin typeface="Canva Sans Bold"/>
                <a:ea typeface="Canva Sans Bold"/>
                <a:cs typeface="Canva Sans Bold"/>
                <a:sym typeface="Canva Sans Bold"/>
                <a:rtl val="true"/>
              </a:rPr>
              <a:t>הטמעה בבתי ספר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39412" y="6693154"/>
            <a:ext cx="5760095" cy="1737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משתלב בשיעור חינוך ללא שינוי מערכת</a:t>
            </a: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✔ </a:t>
            </a:r>
          </a:p>
          <a:p>
            <a:pPr algn="r"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לא דורש הכשרה</a:t>
            </a: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✔ </a:t>
            </a:r>
          </a:p>
          <a:p>
            <a:pPr algn="r"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תוצרים מוכנים מראש</a:t>
            </a: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✔ </a:t>
            </a:r>
          </a:p>
          <a:p>
            <a:pPr algn="r">
              <a:lnSpc>
                <a:spcPts val="3472"/>
              </a:lnSpc>
              <a:spcBef>
                <a:spcPct val="0"/>
              </a:spcBef>
            </a:pP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</a:t>
            </a: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מתאים לכל שנה ולכל כיתה (מיזם מחזורי)</a:t>
            </a: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✔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35297" y="2321715"/>
            <a:ext cx="8918606" cy="1299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474"/>
              </a:lnSpc>
              <a:spcBef>
                <a:spcPct val="0"/>
              </a:spcBef>
            </a:pPr>
            <a:r>
              <a:rPr lang="ar-EG" sz="2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</a:t>
            </a:r>
            <a:r>
              <a:rPr lang="he-IL" sz="2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פעולות יומיומיות קטנות יוצרות “דומינו חברתי” של מתחים.</a:t>
            </a:r>
          </a:p>
          <a:p>
            <a:pPr algn="r" rtl="true">
              <a:lnSpc>
                <a:spcPts val="3474"/>
              </a:lnSpc>
              <a:spcBef>
                <a:spcPct val="0"/>
              </a:spcBef>
            </a:pPr>
            <a:r>
              <a:rPr lang="he-IL" sz="2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זה פוגע בשייכות, בביטחון ובאקלים הכיתתי.</a:t>
            </a:r>
          </a:p>
          <a:p>
            <a:pPr algn="r" rtl="true">
              <a:lnSpc>
                <a:spcPts val="3474"/>
              </a:lnSpc>
              <a:spcBef>
                <a:spcPct val="0"/>
              </a:spcBef>
            </a:pPr>
            <a:r>
              <a:rPr lang="he-IL" sz="248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למורים אין כלי מניעה קצר, פשוט ועקבי.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665682" y="2321715"/>
            <a:ext cx="8750005" cy="1737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472"/>
              </a:lnSpc>
            </a:pP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מיזם דיגיטלי מתמשך בתוך שיעור החינוך (</a:t>
            </a: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  <a:r>
              <a:rPr lang="ar-EG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–</a:t>
            </a: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 דק' בשבוע).</a:t>
            </a:r>
          </a:p>
          <a:p>
            <a:pPr algn="r" rtl="true">
              <a:lnSpc>
                <a:spcPts val="3472"/>
              </a:lnSpc>
            </a:pPr>
            <a:r>
              <a:rPr lang="ar-EG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</a:t>
            </a: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כולל סרטון, קומיקס, משחק חדר בריחה ופעילויות קצרות.</a:t>
            </a:r>
          </a:p>
          <a:p>
            <a:pPr algn="r" rtl="true">
              <a:lnSpc>
                <a:spcPts val="3472"/>
              </a:lnSpc>
            </a:pPr>
            <a:r>
              <a:rPr lang="ar-EG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</a:t>
            </a: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מפתח מודעות, בחירה ואחריות חברתית לאורך זמן.</a:t>
            </a:r>
          </a:p>
          <a:p>
            <a:pPr algn="r" rtl="true">
              <a:lnSpc>
                <a:spcPts val="3472"/>
              </a:lnSpc>
              <a:spcBef>
                <a:spcPct val="0"/>
              </a:spcBef>
            </a:pPr>
            <a:r>
              <a:rPr lang="ar-EG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</a:t>
            </a: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ללא הכשרת מורים – פותחים מצגת ולוחצים </a:t>
            </a:r>
            <a:r>
              <a:rPr lang="en-US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PLAY</a:t>
            </a:r>
            <a:r>
              <a:rPr lang="ar-EG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83910" y="6622231"/>
            <a:ext cx="9040766" cy="1737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3472"/>
              </a:lnSpc>
              <a:spcBef>
                <a:spcPct val="0"/>
              </a:spcBef>
            </a:pPr>
            <a:r>
              <a:rPr lang="ar-EG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</a:t>
            </a: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מאפשר יצירת סרטונים, קומיקס ומשחקים במהירות ובאיכות גבוהה.</a:t>
            </a:r>
          </a:p>
          <a:p>
            <a:pPr algn="r" rtl="true">
              <a:lnSpc>
                <a:spcPts val="3472"/>
              </a:lnSpc>
              <a:spcBef>
                <a:spcPct val="0"/>
              </a:spcBef>
            </a:pP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מייצר דמויות, סצנות ורקעים אחידים לכל התוצרים.</a:t>
            </a:r>
          </a:p>
          <a:p>
            <a:pPr algn="r" rtl="true">
              <a:lnSpc>
                <a:spcPts val="3472"/>
              </a:lnSpc>
              <a:spcBef>
                <a:spcPct val="0"/>
              </a:spcBef>
            </a:pP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מפחית עלויות ומאפשר שכפול מלא של המיזם בכל כיתה ובית ספר.</a:t>
            </a:r>
          </a:p>
          <a:p>
            <a:pPr algn="r" rtl="true">
              <a:lnSpc>
                <a:spcPts val="3472"/>
              </a:lnSpc>
              <a:spcBef>
                <a:spcPct val="0"/>
              </a:spcBef>
            </a:pPr>
            <a:r>
              <a:rPr lang="he-IL" sz="24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✔ מקצר פיתוח ומאפשר התאמה מהירה לצרכים חינוכיים שונים.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44808" y="3161971"/>
            <a:ext cx="8449775" cy="7224038"/>
          </a:xfrm>
          <a:custGeom>
            <a:avLst/>
            <a:gdLst/>
            <a:ahLst/>
            <a:cxnLst/>
            <a:rect r="r" b="b" t="t" l="l"/>
            <a:pathLst>
              <a:path h="7224038" w="8449775">
                <a:moveTo>
                  <a:pt x="0" y="0"/>
                </a:moveTo>
                <a:lnTo>
                  <a:pt x="8449775" y="0"/>
                </a:lnTo>
                <a:lnTo>
                  <a:pt x="8449775" y="7224037"/>
                </a:lnTo>
                <a:lnTo>
                  <a:pt x="0" y="7224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696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56861" y="104675"/>
            <a:ext cx="6088393" cy="828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6859"/>
              </a:lnSpc>
              <a:spcBef>
                <a:spcPct val="0"/>
              </a:spcBef>
            </a:pPr>
            <a:r>
              <a:rPr lang="he-IL" b="true" sz="48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rtl val="true"/>
              </a:rPr>
              <a:t>כל בחירה עושה הבדל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335283" y="951766"/>
            <a:ext cx="831249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3920"/>
              </a:lnSpc>
              <a:spcBef>
                <a:spcPct val="0"/>
              </a:spcBef>
            </a:pPr>
            <a:r>
              <a:rPr lang="he-IL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מיזם דיגיטלי מתמשך לשיפור האקלים הכיתתי בכיתות ה'–ו'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301927" y="2299402"/>
            <a:ext cx="4228802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5459"/>
              </a:lnSpc>
              <a:spcBef>
                <a:spcPct val="0"/>
              </a:spcBef>
            </a:pPr>
            <a:r>
              <a:rPr lang="he-IL" sz="3899">
                <a:solidFill>
                  <a:srgbClr val="075A74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סרטון </a:t>
            </a:r>
            <a:r>
              <a:rPr lang="en-US" sz="3899">
                <a:solidFill>
                  <a:srgbClr val="075A74"/>
                </a:solidFill>
                <a:latin typeface="Canva Sans"/>
                <a:ea typeface="Canva Sans"/>
                <a:cs typeface="Canva Sans"/>
                <a:sym typeface="Canva Sans"/>
              </a:rPr>
              <a:t>Split-Screen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11457" y="3002950"/>
            <a:ext cx="7360250" cy="7360250"/>
          </a:xfrm>
          <a:custGeom>
            <a:avLst/>
            <a:gdLst/>
            <a:ahLst/>
            <a:cxnLst/>
            <a:rect r="r" b="b" t="t" l="l"/>
            <a:pathLst>
              <a:path h="7360250" w="7360250">
                <a:moveTo>
                  <a:pt x="0" y="0"/>
                </a:moveTo>
                <a:lnTo>
                  <a:pt x="7360250" y="0"/>
                </a:lnTo>
                <a:lnTo>
                  <a:pt x="7360250" y="7360250"/>
                </a:lnTo>
                <a:lnTo>
                  <a:pt x="0" y="73602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56861" y="104675"/>
            <a:ext cx="6088393" cy="828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6859"/>
              </a:lnSpc>
              <a:spcBef>
                <a:spcPct val="0"/>
              </a:spcBef>
            </a:pPr>
            <a:r>
              <a:rPr lang="he-IL" b="true" sz="48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rtl val="true"/>
              </a:rPr>
              <a:t>כל בחירה עושה הבדל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335283" y="951766"/>
            <a:ext cx="831249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3920"/>
              </a:lnSpc>
              <a:spcBef>
                <a:spcPct val="0"/>
              </a:spcBef>
            </a:pPr>
            <a:r>
              <a:rPr lang="he-IL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מיזם דיגיטלי מתמשך לשיפור האקלים הכיתתי בכיתות ה'–ו'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373410" y="2299402"/>
            <a:ext cx="4255294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5459"/>
              </a:lnSpc>
              <a:spcBef>
                <a:spcPct val="0"/>
              </a:spcBef>
            </a:pPr>
            <a:r>
              <a:rPr lang="he-IL" sz="3899">
                <a:solidFill>
                  <a:srgbClr val="075A74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קומיקס אינטראקטיבי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76941" y="3153526"/>
            <a:ext cx="7372083" cy="7012561"/>
          </a:xfrm>
          <a:custGeom>
            <a:avLst/>
            <a:gdLst/>
            <a:ahLst/>
            <a:cxnLst/>
            <a:rect r="r" b="b" t="t" l="l"/>
            <a:pathLst>
              <a:path h="7012561" w="7372083">
                <a:moveTo>
                  <a:pt x="0" y="0"/>
                </a:moveTo>
                <a:lnTo>
                  <a:pt x="7372082" y="0"/>
                </a:lnTo>
                <a:lnTo>
                  <a:pt x="7372082" y="7012561"/>
                </a:lnTo>
                <a:lnTo>
                  <a:pt x="0" y="70125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12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56861" y="104675"/>
            <a:ext cx="6088393" cy="828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6859"/>
              </a:lnSpc>
              <a:spcBef>
                <a:spcPct val="0"/>
              </a:spcBef>
            </a:pPr>
            <a:r>
              <a:rPr lang="he-IL" b="true" sz="48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rtl val="true"/>
              </a:rPr>
              <a:t>כל בחירה עושה הבדל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335283" y="951766"/>
            <a:ext cx="831249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3920"/>
              </a:lnSpc>
              <a:spcBef>
                <a:spcPct val="0"/>
              </a:spcBef>
            </a:pPr>
            <a:r>
              <a:rPr lang="he-IL" sz="28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מיזם דיגיטלי מתמשך לשיפור האקלים הכיתתי בכיתות ה'–ו'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822105" y="2299402"/>
            <a:ext cx="5283696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5459"/>
              </a:lnSpc>
              <a:spcBef>
                <a:spcPct val="0"/>
              </a:spcBef>
            </a:pPr>
            <a:r>
              <a:rPr lang="he-IL" sz="3899">
                <a:solidFill>
                  <a:srgbClr val="075A74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משחק חדר בריחה חברתי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DAG7BmlN_vY</dc:identifier>
  <dcterms:modified xsi:type="dcterms:W3CDTF">2011-08-01T06:04:30Z</dcterms:modified>
  <cp:revision>1</cp:revision>
  <dc:title>Copy of כל בחירה עושה הבדל</dc:title>
</cp:coreProperties>
</file>

<file path=docProps/thumbnail.jpeg>
</file>